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63" autoAdjust="0"/>
    <p:restoredTop sz="66466" autoAdjust="0"/>
  </p:normalViewPr>
  <p:slideViewPr>
    <p:cSldViewPr snapToGrid="0">
      <p:cViewPr varScale="1">
        <p:scale>
          <a:sx n="74" d="100"/>
          <a:sy n="74" d="100"/>
        </p:scale>
        <p:origin x="1698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0A253-2B72-4CA2-947F-CB5EFA705FA2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D15737-3B2E-43C6-BBBF-798A7FBFAA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558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それでは、グループ</a:t>
            </a:r>
            <a:r>
              <a:rPr kumimoji="1" lang="en-US" altLang="ja-JP" dirty="0"/>
              <a:t>3</a:t>
            </a:r>
            <a:r>
              <a:rPr kumimoji="1" lang="ja-JP" altLang="en-US" dirty="0"/>
              <a:t>の自由課題を発表します。</a:t>
            </a:r>
            <a:endParaRPr kumimoji="1" lang="en-US" altLang="ja-JP" dirty="0"/>
          </a:p>
          <a:p>
            <a:r>
              <a:rPr kumimoji="1" lang="ja-JP" altLang="en-US" dirty="0"/>
              <a:t>まずは完成品を映像で見ていただきましょう。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0801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以上でグループ</a:t>
            </a:r>
            <a:r>
              <a:rPr kumimoji="1" lang="en-US" altLang="ja-JP" dirty="0"/>
              <a:t>3</a:t>
            </a:r>
            <a:r>
              <a:rPr kumimoji="1" lang="ja-JP" altLang="en-US" dirty="0"/>
              <a:t>の発表を終わります。ご清聴ありがとうございました。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430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3735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今回、僕たちは大まかに以下の手順で制作を進めていきました。</a:t>
            </a:r>
            <a:endParaRPr lang="en-US" altLang="ja-JP" dirty="0"/>
          </a:p>
          <a:p>
            <a:r>
              <a:rPr kumimoji="1" lang="ja-JP" altLang="en-US" dirty="0"/>
              <a:t>右の括弧にあるのがそれぞれの作業担当です。</a:t>
            </a:r>
            <a:endParaRPr kumimoji="1" lang="en-US" altLang="ja-JP" dirty="0"/>
          </a:p>
          <a:p>
            <a:r>
              <a:rPr kumimoji="1" lang="ja-JP" altLang="en-US" dirty="0"/>
              <a:t>ランキング記録は永続化にしており、繰り返し遊んでハイスコアを狙える仕組みにしております。</a:t>
            </a:r>
            <a:endParaRPr kumimoji="1" lang="en-US" altLang="ja-JP" dirty="0"/>
          </a:p>
          <a:p>
            <a:r>
              <a:rPr kumimoji="1" lang="ja-JP" altLang="en-US" dirty="0"/>
              <a:t>なお、ここまでの一連の流れは、すべて</a:t>
            </a:r>
            <a:r>
              <a:rPr kumimoji="1" lang="en-US" altLang="ja-JP" dirty="0" err="1"/>
              <a:t>Kivy</a:t>
            </a:r>
            <a:r>
              <a:rPr kumimoji="1" lang="ja-JP" altLang="en-US" dirty="0"/>
              <a:t>というフレームワークによって構築されているのです。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7722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err="1"/>
              <a:t>Kivy</a:t>
            </a:r>
            <a:r>
              <a:rPr kumimoji="1" lang="ja-JP" altLang="en-US" dirty="0"/>
              <a:t>とは、デスクトップ開発をメインにしたクロスプラットフォームです。</a:t>
            </a:r>
            <a:endParaRPr kumimoji="1" lang="en-US" altLang="ja-JP" dirty="0"/>
          </a:p>
          <a:p>
            <a:r>
              <a:rPr kumimoji="1" lang="ja-JP" altLang="en-US" dirty="0"/>
              <a:t>他のフレームワークより幅広くサポートされたウィジェットと、その洗練されたデザイン</a:t>
            </a:r>
            <a:r>
              <a:rPr kumimoji="1" lang="en-US" altLang="ja-JP" dirty="0"/>
              <a:t>, </a:t>
            </a:r>
            <a:r>
              <a:rPr kumimoji="1" lang="ja-JP" altLang="en-US" dirty="0"/>
              <a:t>簡潔なフロントエンドの記述が特徴です。</a:t>
            </a:r>
            <a:endParaRPr kumimoji="1" lang="en-US" altLang="ja-JP" dirty="0"/>
          </a:p>
          <a:p>
            <a:r>
              <a:rPr kumimoji="1" lang="ja-JP" altLang="en-US" dirty="0"/>
              <a:t>画面のデザインだけでなく、バックエンドもほぼすべて</a:t>
            </a:r>
            <a:r>
              <a:rPr kumimoji="1" lang="en-US" altLang="ja-JP" dirty="0" err="1"/>
              <a:t>Kivy</a:t>
            </a:r>
            <a:r>
              <a:rPr kumimoji="1" lang="ja-JP" altLang="en-US" dirty="0"/>
              <a:t>に依存しています。</a:t>
            </a:r>
            <a:endParaRPr kumimoji="1" lang="en-US" altLang="ja-JP" dirty="0"/>
          </a:p>
          <a:p>
            <a:r>
              <a:rPr kumimoji="1" lang="ja-JP" altLang="en-US" dirty="0"/>
              <a:t>以降は、その</a:t>
            </a:r>
            <a:r>
              <a:rPr kumimoji="1" lang="en-US" altLang="ja-JP" dirty="0" err="1"/>
              <a:t>Kivy</a:t>
            </a:r>
            <a:r>
              <a:rPr kumimoji="1" lang="ja-JP" altLang="en-US" dirty="0"/>
              <a:t>の詳細な機能についても紹介していきます。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880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まず、ゲーム制作において最も鍵となる処理が、フレーム処理です。</a:t>
            </a:r>
            <a:endParaRPr lang="en-US" altLang="ja-JP" dirty="0"/>
          </a:p>
          <a:p>
            <a:r>
              <a:rPr kumimoji="1" lang="ja-JP" altLang="en-US" dirty="0"/>
              <a:t>ゲームには</a:t>
            </a:r>
            <a:r>
              <a:rPr kumimoji="1" lang="en-US" altLang="ja-JP" dirty="0"/>
              <a:t>fps</a:t>
            </a:r>
            <a:r>
              <a:rPr kumimoji="1" lang="ja-JP" altLang="en-US" dirty="0"/>
              <a:t>の概念があります。例えば、</a:t>
            </a:r>
            <a:r>
              <a:rPr kumimoji="1" lang="en-US" altLang="ja-JP" dirty="0"/>
              <a:t>30fps</a:t>
            </a:r>
            <a:r>
              <a:rPr kumimoji="1" lang="ja-JP" altLang="en-US" dirty="0"/>
              <a:t>では</a:t>
            </a:r>
            <a:r>
              <a:rPr kumimoji="1" lang="en-US" altLang="ja-JP" dirty="0"/>
              <a:t>1</a:t>
            </a:r>
            <a:r>
              <a:rPr kumimoji="1" lang="ja-JP" altLang="en-US" dirty="0"/>
              <a:t>秒に</a:t>
            </a:r>
            <a:r>
              <a:rPr kumimoji="1" lang="en-US" altLang="ja-JP" dirty="0"/>
              <a:t>30</a:t>
            </a:r>
            <a:r>
              <a:rPr kumimoji="1" lang="ja-JP" altLang="en-US" dirty="0"/>
              <a:t>回の周期でグラフィックを変更して描画します。</a:t>
            </a:r>
            <a:endParaRPr kumimoji="1" lang="en-US" altLang="ja-JP" dirty="0"/>
          </a:p>
          <a:p>
            <a:r>
              <a:rPr kumimoji="1" lang="ja-JP" altLang="en-US" dirty="0"/>
              <a:t>パラパラ漫画と考えて貰えば分かりやすいです。</a:t>
            </a:r>
            <a:endParaRPr kumimoji="1" lang="en-US" altLang="ja-JP" dirty="0"/>
          </a:p>
          <a:p>
            <a:r>
              <a:rPr kumimoji="1" lang="ja-JP" altLang="en-US" dirty="0"/>
              <a:t>ここで、</a:t>
            </a:r>
            <a:r>
              <a:rPr kumimoji="1" lang="en-US" altLang="ja-JP" dirty="0" err="1"/>
              <a:t>Kivy</a:t>
            </a:r>
            <a:r>
              <a:rPr kumimoji="1" lang="ja-JP" altLang="en-US" dirty="0"/>
              <a:t>にはクロッククラスがサポートされており、次の関数を使うことが可能です。</a:t>
            </a:r>
            <a:endParaRPr kumimoji="1" lang="en-US" altLang="ja-JP" dirty="0"/>
          </a:p>
          <a:p>
            <a:r>
              <a:rPr kumimoji="1" lang="ja-JP" altLang="en-US" dirty="0"/>
              <a:t>第一引数にグラフ描画</a:t>
            </a:r>
            <a:r>
              <a:rPr kumimoji="1" lang="en-US" altLang="ja-JP" dirty="0"/>
              <a:t>…</a:t>
            </a:r>
            <a:r>
              <a:rPr kumimoji="1" lang="ja-JP" altLang="en-US" dirty="0"/>
              <a:t>つまり各音符の</a:t>
            </a:r>
            <a:r>
              <a:rPr kumimoji="1" lang="en-US" altLang="ja-JP" dirty="0"/>
              <a:t>y</a:t>
            </a:r>
            <a:r>
              <a:rPr kumimoji="1" lang="ja-JP" altLang="en-US" dirty="0"/>
              <a:t>座標を移動する関数を入れることができ、第二引数でその第一引数を呼び出す時間周期を設定できます。</a:t>
            </a:r>
            <a:endParaRPr lang="en-US" altLang="ja-JP" dirty="0"/>
          </a:p>
          <a:p>
            <a:r>
              <a:rPr kumimoji="1" lang="ja-JP" altLang="en-US" dirty="0"/>
              <a:t>これによって、ゲームのおおよその動きを模倣することができるのです。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6420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次に、その譜面の各音符に対して、当たり判定を行う必要があります。</a:t>
            </a:r>
            <a:endParaRPr kumimoji="1" lang="en-US" altLang="ja-JP" dirty="0"/>
          </a:p>
          <a:p>
            <a:r>
              <a:rPr kumimoji="1" lang="ja-JP" altLang="en-US" dirty="0"/>
              <a:t>今回はデスクトップによる実装になりますので、</a:t>
            </a:r>
            <a:r>
              <a:rPr kumimoji="1" lang="en-US" altLang="ja-JP" dirty="0" err="1"/>
              <a:t>Kivy</a:t>
            </a:r>
            <a:r>
              <a:rPr kumimoji="1" lang="ja-JP" altLang="en-US" dirty="0"/>
              <a:t>のキーボードクラスを採用しました。</a:t>
            </a:r>
            <a:endParaRPr kumimoji="1" lang="en-US" altLang="ja-JP" dirty="0"/>
          </a:p>
          <a:p>
            <a:r>
              <a:rPr kumimoji="1" lang="en-US" altLang="ja-JP" dirty="0"/>
              <a:t>4</a:t>
            </a:r>
            <a:r>
              <a:rPr kumimoji="1" lang="ja-JP" altLang="en-US" dirty="0"/>
              <a:t>つの各レーンに</a:t>
            </a:r>
            <a:r>
              <a:rPr kumimoji="1" lang="en-US" altLang="ja-JP" dirty="0" err="1"/>
              <a:t>d,f,j,k</a:t>
            </a:r>
            <a:r>
              <a:rPr kumimoji="1" lang="ja-JP" altLang="en-US" dirty="0"/>
              <a:t>というキーを割り当てて、</a:t>
            </a:r>
            <a:endParaRPr kumimoji="1" lang="en-US" altLang="ja-JP" dirty="0"/>
          </a:p>
          <a:p>
            <a:r>
              <a:rPr kumimoji="1" lang="ja-JP" altLang="en-US" dirty="0"/>
              <a:t>音符が丁度良い座標に落ちてきた時にキーを反応させることで、その距離差を基準に、次の</a:t>
            </a:r>
            <a:r>
              <a:rPr kumimoji="1" lang="en-US" altLang="ja-JP" dirty="0"/>
              <a:t>4</a:t>
            </a:r>
            <a:r>
              <a:rPr kumimoji="1" lang="ja-JP" altLang="en-US" dirty="0"/>
              <a:t>判定を区別しています。</a:t>
            </a:r>
            <a:endParaRPr kumimoji="1" lang="en-US" altLang="ja-JP" dirty="0"/>
          </a:p>
          <a:p>
            <a:r>
              <a:rPr kumimoji="1" lang="ja-JP" altLang="en-US" dirty="0"/>
              <a:t>あまりに早い入力、およびスルーされた音符は判定を受け付けないようにしています。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87984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ここまでの基盤構築が終了したら、譜面作成です。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ここで必要な情報は、音符間の距離、フレーム周期、</a:t>
            </a:r>
            <a:r>
              <a:rPr kumimoji="1" lang="en-US" altLang="ja-JP" dirty="0"/>
              <a:t>1</a:t>
            </a:r>
            <a:r>
              <a:rPr kumimoji="1" lang="ja-JP" altLang="en-US" dirty="0"/>
              <a:t>フレームごとに動くピクセル数、そして</a:t>
            </a:r>
            <a:r>
              <a:rPr kumimoji="1" lang="en-US" altLang="ja-JP" dirty="0"/>
              <a:t>01</a:t>
            </a:r>
            <a:r>
              <a:rPr kumimoji="1" lang="ja-JP" altLang="en-US" dirty="0"/>
              <a:t>の二元配列です。</a:t>
            </a:r>
            <a:endParaRPr kumimoji="1" lang="en-US" altLang="ja-JP" dirty="0"/>
          </a:p>
          <a:p>
            <a:r>
              <a:rPr kumimoji="1" lang="ja-JP" altLang="en-US" dirty="0"/>
              <a:t>これを曲名とその難易度ごとにそれぞれ定義し、プレイ画面でスタートボタンを押した瞬間、その</a:t>
            </a:r>
            <a:r>
              <a:rPr kumimoji="1" lang="en-US" altLang="ja-JP" dirty="0"/>
              <a:t>4</a:t>
            </a:r>
            <a:r>
              <a:rPr kumimoji="1" lang="ja-JP" altLang="en-US" dirty="0"/>
              <a:t>つの情報を組み合わせて</a:t>
            </a:r>
            <a:r>
              <a:rPr kumimoji="1" lang="en-US" altLang="ja-JP" dirty="0"/>
              <a:t>1</a:t>
            </a:r>
            <a:r>
              <a:rPr kumimoji="1" lang="ja-JP" altLang="en-US" dirty="0"/>
              <a:t>となる部分だけを音符として配置しています。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7469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最後に、遊んだゲームのスコアをデータベースに記録させます。</a:t>
            </a:r>
            <a:endParaRPr kumimoji="1" lang="en-US" altLang="ja-JP" dirty="0"/>
          </a:p>
          <a:p>
            <a:r>
              <a:rPr kumimoji="1" lang="ja-JP" altLang="en-US" dirty="0"/>
              <a:t>まずは選曲してゲームをプレイします。それを終えたら、クロック関数と</a:t>
            </a:r>
            <a:r>
              <a:rPr kumimoji="1" lang="en-US" altLang="ja-JP" dirty="0"/>
              <a:t>BGM</a:t>
            </a:r>
            <a:r>
              <a:rPr kumimoji="1" lang="ja-JP" altLang="en-US" dirty="0"/>
              <a:t>を停止させ、入力されずに残った音符たちを初期化し、</a:t>
            </a:r>
            <a:endParaRPr kumimoji="1" lang="en-US" altLang="ja-JP" dirty="0"/>
          </a:p>
          <a:p>
            <a:r>
              <a:rPr kumimoji="1" lang="ja-JP" altLang="en-US" dirty="0"/>
              <a:t>ゲーム終了ボタンを押した瞬間ダイアログを表示させ、ローカルデータベースにその曲及び難易度のスコアを引数として渡し、ソートしてランキング更新します。</a:t>
            </a:r>
            <a:endParaRPr kumimoji="1" lang="en-US" altLang="ja-JP" dirty="0"/>
          </a:p>
          <a:p>
            <a:r>
              <a:rPr kumimoji="1" lang="ja-JP" altLang="en-US" dirty="0"/>
              <a:t>選曲画面のランキング表示を更新し、また何度も繰り返し遊べるのです。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87108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まとめとして、今回のチーム開発は無事成功に終わりました。</a:t>
            </a:r>
            <a:endParaRPr kumimoji="1" lang="en-US" altLang="ja-JP" dirty="0"/>
          </a:p>
          <a:p>
            <a:r>
              <a:rPr kumimoji="1" lang="ja-JP" altLang="en-US" dirty="0"/>
              <a:t>行数もさながら、全曲全難易度の譜面作成も完了し、致命的な</a:t>
            </a:r>
            <a:r>
              <a:rPr kumimoji="1" lang="en-US" altLang="ja-JP" dirty="0"/>
              <a:t>UI</a:t>
            </a:r>
            <a:r>
              <a:rPr kumimoji="1" lang="ja-JP" altLang="en-US" dirty="0"/>
              <a:t>のバグやプロセスの落ちるエラーを回避できている点でも完璧な実装に至りました。</a:t>
            </a:r>
            <a:endParaRPr kumimoji="1" lang="en-US" altLang="ja-JP" dirty="0"/>
          </a:p>
          <a:p>
            <a:r>
              <a:rPr kumimoji="1" lang="ja-JP" altLang="en-US" dirty="0"/>
              <a:t>改善点としては、デザインの改良と、キーボード判定時のラグだけをもう少し解消できればリリースにより近づくと思います。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15737-3B2E-43C6-BBBF-798A7FBFAAB1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224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4CEB84-5C67-4D71-8B3B-A064801DD1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E82B853-DDA6-478B-B786-6369F2A1C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80CCF61-7B61-4BBC-B27A-FECA7194F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43007A4-8CB7-4806-A4E1-D8389E21F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D1F5882-245E-44E9-945E-679F15FFA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6855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C22F17-4695-4EAA-A705-D2C85A2B6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12B093C-04C5-4197-94C8-726BA640C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CF88E9-E045-4060-9B01-F1534FC8D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AD1676-2492-41CE-BC14-C620BC33F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3328094-FEE0-4BA0-AF35-29D2872F0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8732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FC61B8C-F777-4FDE-B7A6-A7EAFAFC5F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30C219B-A1AE-4BAD-9941-FFCA98805A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32041A7-9614-48E2-953E-764AC9EBC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C9203A-CDC6-4251-8756-FFB877686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412EC37-1488-4283-AF42-86F977427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541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A31B33-E03D-4731-9355-742129102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AD1155-9740-4A95-8051-9F8D2395F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5A1FD2-4146-4C19-B06F-A6F47D1F2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7A197BD-1850-4CD3-80E5-E7937C54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E48F29-7F4A-4985-BA94-682C24601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681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1CCB6A-1A28-4D79-9D12-F44617D7B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9C651D-2C95-4332-86CC-7D67C71C6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D677664-5DCD-443C-8B26-1DA4031FC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F6BF307-510D-455C-96D3-33FB253A1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5355CD7-12E4-4485-8D29-602735D4E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6324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C71E44-3F2E-4FCD-8C7A-A30B2CC17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F3A0CEE-228D-41B3-8D37-A2BB32986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AB8F688-2162-46EE-933E-8C88D3BD7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264E959-ED64-48F0-B498-19FDD0751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F798373-5F74-4685-8106-96807DDBE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023C6B2-FC97-4ABE-9CBC-CA79753F6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9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FD278F-3435-455F-87DA-331B6373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C0615AF-88A8-496D-852D-846D0ED78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B13261-7085-4CE4-87BF-3C90652F3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55196C5-9BB2-4839-8694-E62B574B74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95D13E2-89BB-4C38-854D-F5DDA2E645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50E33C1-C0F5-4F19-AFAA-5394A224B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E525ADC-2276-47E6-81B8-967B55069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9FFF301-03BE-41D8-A8FD-A638460FC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349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2537C3-C07E-4CB1-999C-900F55B51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E312A0E-0DD3-4B58-AA95-5E35F450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63DA743-25DC-4403-9501-CBD624BA7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256E7D9-CF7F-42C7-BA28-7C13A734B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5324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F8F38C1-D8E8-41EB-A397-AAA0CF7F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0627483-CE88-4311-96A2-483088D46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05E31CE-9918-415F-A8E8-B2C8B1814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2558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D3D5B8-F70B-4559-B256-5E4F13671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308A978-4A49-48F1-90A1-25AAA722F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7A08F5F-745D-4067-A4EE-4098A6E264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353887D-72C9-44AC-AA68-CE05E3E67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611707B-060F-48FD-8A13-83212F05E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EC54FD6-3F71-41F3-B7D6-F06952E3A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2406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12AA2A-01CA-46E1-A033-856FB3E66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E1D273F-1A3D-4637-ACF0-E0C5834ED3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67AEFD1-7706-4074-A9EB-72FFE1B02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E864C0B-FF2B-4F2A-94B2-ABB9F90F1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4236E63-1F88-4148-9D75-1ABAA5880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B60D834-B7FB-4EF2-986B-3AB189080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7424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D99AA00-C6BF-4EE0-A932-A3982B2B1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AAABF3C-10EF-4108-9966-C491C567A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53141F0-83A0-421F-AC1A-FDEC5AD624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BC43D-1DF8-481E-B93F-88C89D7EE993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B68C342-5376-4F60-A559-2D0436E2E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B4E077-144B-45F9-98F2-431488F22B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3B093-739B-48A9-94B7-52BBFCC2CC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482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E3FBEC-F42E-4DF8-B7F0-8969647F2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dirty="0"/>
              <a:t>OOP2</a:t>
            </a:r>
            <a:r>
              <a:rPr lang="ja-JP" altLang="en-US" dirty="0"/>
              <a:t>グループ</a:t>
            </a:r>
            <a:r>
              <a:rPr lang="en-US" altLang="ja-JP" dirty="0"/>
              <a:t>3</a:t>
            </a:r>
            <a:r>
              <a:rPr lang="ja-JP" altLang="en-US" dirty="0"/>
              <a:t>発表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199E840-2180-4911-B836-BEA281E422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～</a:t>
            </a:r>
            <a:r>
              <a:rPr lang="en-US" altLang="ja-JP" dirty="0" err="1"/>
              <a:t>K</a:t>
            </a:r>
            <a:r>
              <a:rPr kumimoji="1" lang="en-US" altLang="ja-JP" dirty="0" err="1"/>
              <a:t>ivy</a:t>
            </a:r>
            <a:r>
              <a:rPr kumimoji="1" lang="ja-JP" altLang="en-US" dirty="0"/>
              <a:t>による音ゲーの制作～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松井礼人  高村</a:t>
            </a:r>
            <a:r>
              <a:rPr lang="ja-JP" altLang="en-US" b="0" i="0" dirty="0">
                <a:solidFill>
                  <a:srgbClr val="1D2125"/>
                </a:solidFill>
                <a:effectLst/>
                <a:latin typeface="-apple-system"/>
              </a:rPr>
              <a:t>隼平  筒井捷太  和田萌花</a:t>
            </a:r>
            <a:endParaRPr lang="en-US" altLang="ja-JP" b="0" i="0" dirty="0">
              <a:solidFill>
                <a:srgbClr val="1D2125"/>
              </a:solidFill>
              <a:effectLst/>
              <a:latin typeface="-apple-system"/>
            </a:endParaRPr>
          </a:p>
          <a:p>
            <a:r>
              <a:rPr lang="ja-JP" altLang="en-US" b="0" i="0" dirty="0">
                <a:solidFill>
                  <a:srgbClr val="1D2125"/>
                </a:solidFill>
                <a:effectLst/>
                <a:latin typeface="-apple-system"/>
              </a:rPr>
              <a:t>氏家せいじ  内木正紘  櫻本尊</a:t>
            </a:r>
          </a:p>
          <a:p>
            <a:endParaRPr lang="ja-JP" altLang="en-US" b="0" i="0" dirty="0">
              <a:solidFill>
                <a:srgbClr val="1D2125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119958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E3FBEC-F42E-4DF8-B7F0-8969647F2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dirty="0"/>
              <a:t>OOP2</a:t>
            </a:r>
            <a:r>
              <a:rPr lang="ja-JP" altLang="en-US" dirty="0"/>
              <a:t>グループ</a:t>
            </a:r>
            <a:r>
              <a:rPr lang="en-US" altLang="ja-JP" dirty="0"/>
              <a:t>3</a:t>
            </a:r>
            <a:r>
              <a:rPr lang="ja-JP" altLang="en-US" dirty="0"/>
              <a:t>発表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199E840-2180-4911-B836-BEA281E422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～</a:t>
            </a:r>
            <a:r>
              <a:rPr lang="en-US" altLang="ja-JP" dirty="0" err="1"/>
              <a:t>K</a:t>
            </a:r>
            <a:r>
              <a:rPr kumimoji="1" lang="en-US" altLang="ja-JP" dirty="0" err="1"/>
              <a:t>ivy</a:t>
            </a:r>
            <a:r>
              <a:rPr kumimoji="1" lang="ja-JP" altLang="en-US" dirty="0"/>
              <a:t>による音ゲーの制作～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松井礼人  高村</a:t>
            </a:r>
            <a:r>
              <a:rPr lang="ja-JP" altLang="en-US" b="0" i="0" dirty="0">
                <a:solidFill>
                  <a:srgbClr val="1D2125"/>
                </a:solidFill>
                <a:effectLst/>
                <a:latin typeface="-apple-system"/>
              </a:rPr>
              <a:t>隼平  筒井捷太  和田萌花</a:t>
            </a:r>
            <a:endParaRPr lang="en-US" altLang="ja-JP" b="0" i="0" dirty="0">
              <a:solidFill>
                <a:srgbClr val="1D2125"/>
              </a:solidFill>
              <a:effectLst/>
              <a:latin typeface="-apple-system"/>
            </a:endParaRPr>
          </a:p>
          <a:p>
            <a:r>
              <a:rPr lang="ja-JP" altLang="en-US" b="0" i="0" dirty="0">
                <a:solidFill>
                  <a:srgbClr val="1D2125"/>
                </a:solidFill>
                <a:effectLst/>
                <a:latin typeface="-apple-system"/>
              </a:rPr>
              <a:t>氏家せいじ  内木正紘  櫻本尊</a:t>
            </a:r>
          </a:p>
          <a:p>
            <a:endParaRPr lang="ja-JP" altLang="en-US" b="0" i="0" dirty="0">
              <a:solidFill>
                <a:srgbClr val="1D2125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45389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D74F19-7FED-4600-864C-EFBB3313E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429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音ゲーの完成品</a:t>
            </a:r>
          </a:p>
        </p:txBody>
      </p:sp>
      <p:pic>
        <p:nvPicPr>
          <p:cNvPr id="4" name="VE Project 4">
            <a:hlinkClick r:id="" action="ppaction://media"/>
            <a:extLst>
              <a:ext uri="{FF2B5EF4-FFF2-40B4-BE49-F238E27FC236}">
                <a16:creationId xmlns:a16="http://schemas.microsoft.com/office/drawing/2014/main" id="{B61E6593-5A1A-46C2-A98C-CBF8F4A6EED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8056" y="169068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937841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9F19F5-CA4A-4E25-84FE-B86EE2ED1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音ゲーの制作過程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948F6C7-6859-498A-8D35-AD568A9B6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dirty="0"/>
              <a:t>0. </a:t>
            </a:r>
            <a:r>
              <a:rPr lang="ja-JP" altLang="en-US" dirty="0"/>
              <a:t>ベースとなる</a:t>
            </a:r>
            <a:r>
              <a:rPr lang="en-US" altLang="ja-JP" dirty="0"/>
              <a:t>UI</a:t>
            </a:r>
            <a:r>
              <a:rPr lang="ja-JP" altLang="en-US" dirty="0"/>
              <a:t>の構築 </a:t>
            </a:r>
            <a:r>
              <a:rPr lang="en-US" altLang="ja-JP" dirty="0"/>
              <a:t>[</a:t>
            </a:r>
            <a:r>
              <a:rPr lang="ja-JP" altLang="en-US" dirty="0"/>
              <a:t>松井</a:t>
            </a:r>
            <a:r>
              <a:rPr lang="en-US" altLang="ja-JP" dirty="0"/>
              <a:t>, </a:t>
            </a:r>
            <a:r>
              <a:rPr lang="ja-JP" altLang="en-US" dirty="0"/>
              <a:t>氏家</a:t>
            </a:r>
            <a:r>
              <a:rPr lang="en-US" altLang="ja-JP" dirty="0"/>
              <a:t>]</a:t>
            </a:r>
          </a:p>
          <a:p>
            <a:pPr marL="0" indent="0">
              <a:buNone/>
            </a:pPr>
            <a:r>
              <a:rPr kumimoji="1" lang="en-US" altLang="ja-JP" dirty="0"/>
              <a:t>1. </a:t>
            </a:r>
            <a:r>
              <a:rPr kumimoji="1" lang="ja-JP" altLang="en-US" dirty="0"/>
              <a:t>音符の落下 </a:t>
            </a:r>
            <a:r>
              <a:rPr kumimoji="1" lang="en-US" altLang="ja-JP" dirty="0"/>
              <a:t>[</a:t>
            </a:r>
            <a:r>
              <a:rPr kumimoji="1" lang="ja-JP" altLang="en-US" dirty="0"/>
              <a:t>櫻本</a:t>
            </a:r>
            <a:r>
              <a:rPr kumimoji="1" lang="en-US" altLang="ja-JP" dirty="0"/>
              <a:t>, </a:t>
            </a:r>
            <a:r>
              <a:rPr kumimoji="1" lang="ja-JP" altLang="en-US" dirty="0"/>
              <a:t>和田</a:t>
            </a:r>
            <a:r>
              <a:rPr kumimoji="1" lang="en-US" altLang="ja-JP" dirty="0"/>
              <a:t>]</a:t>
            </a:r>
          </a:p>
          <a:p>
            <a:pPr marL="0" indent="0">
              <a:buNone/>
            </a:pPr>
            <a:r>
              <a:rPr lang="en-US" altLang="ja-JP" dirty="0"/>
              <a:t>2. </a:t>
            </a:r>
            <a:r>
              <a:rPr lang="ja-JP" altLang="en-US" dirty="0"/>
              <a:t>当たり判定 </a:t>
            </a:r>
            <a:r>
              <a:rPr lang="en-US" altLang="ja-JP" dirty="0"/>
              <a:t>[</a:t>
            </a:r>
            <a:r>
              <a:rPr lang="ja-JP" altLang="en-US" dirty="0"/>
              <a:t>高村</a:t>
            </a:r>
            <a:r>
              <a:rPr lang="en-US" altLang="ja-JP" dirty="0"/>
              <a:t>]</a:t>
            </a:r>
          </a:p>
          <a:p>
            <a:pPr marL="0" indent="0">
              <a:buNone/>
            </a:pPr>
            <a:r>
              <a:rPr kumimoji="1" lang="en-US" altLang="ja-JP" dirty="0"/>
              <a:t>3. </a:t>
            </a:r>
            <a:r>
              <a:rPr kumimoji="1" lang="ja-JP" altLang="en-US" dirty="0"/>
              <a:t>譜面の基盤システムの作成 </a:t>
            </a:r>
            <a:r>
              <a:rPr kumimoji="1" lang="en-US" altLang="ja-JP" dirty="0"/>
              <a:t>[</a:t>
            </a:r>
            <a:r>
              <a:rPr kumimoji="1" lang="ja-JP" altLang="en-US" dirty="0"/>
              <a:t>内木</a:t>
            </a:r>
            <a:r>
              <a:rPr kumimoji="1" lang="en-US" altLang="ja-JP" dirty="0"/>
              <a:t>]</a:t>
            </a:r>
          </a:p>
          <a:p>
            <a:pPr marL="0" indent="0">
              <a:buNone/>
            </a:pPr>
            <a:r>
              <a:rPr lang="en-US" altLang="ja-JP" dirty="0"/>
              <a:t>4. </a:t>
            </a:r>
            <a:r>
              <a:rPr lang="ja-JP" altLang="en-US" dirty="0"/>
              <a:t>ゲーム終了</a:t>
            </a:r>
            <a:r>
              <a:rPr lang="en-US" altLang="ja-JP" dirty="0"/>
              <a:t>&amp;</a:t>
            </a:r>
            <a:r>
              <a:rPr lang="ja-JP" altLang="en-US" dirty="0"/>
              <a:t>ランキング記録 </a:t>
            </a:r>
            <a:r>
              <a:rPr lang="en-US" altLang="ja-JP" dirty="0"/>
              <a:t>[</a:t>
            </a:r>
            <a:r>
              <a:rPr lang="ja-JP" altLang="en-US" dirty="0"/>
              <a:t>和田</a:t>
            </a:r>
            <a:r>
              <a:rPr lang="en-US" altLang="ja-JP" dirty="0"/>
              <a:t>, </a:t>
            </a:r>
            <a:r>
              <a:rPr lang="ja-JP" altLang="en-US" dirty="0"/>
              <a:t>筒井</a:t>
            </a:r>
            <a:r>
              <a:rPr lang="en-US" altLang="ja-JP" dirty="0"/>
              <a:t>, </a:t>
            </a:r>
            <a:r>
              <a:rPr lang="ja-JP" altLang="en-US" dirty="0"/>
              <a:t>氏家</a:t>
            </a:r>
            <a:r>
              <a:rPr lang="en-US" altLang="ja-JP" dirty="0"/>
              <a:t>]</a:t>
            </a:r>
          </a:p>
          <a:p>
            <a:pPr marL="0" indent="0">
              <a:buNone/>
            </a:pPr>
            <a:r>
              <a:rPr lang="en-US" altLang="ja-JP" dirty="0"/>
              <a:t>5. </a:t>
            </a:r>
            <a:r>
              <a:rPr lang="ja-JP" altLang="en-US" dirty="0"/>
              <a:t>譜面の作成 </a:t>
            </a:r>
            <a:r>
              <a:rPr lang="en-US" altLang="ja-JP" dirty="0"/>
              <a:t>[</a:t>
            </a:r>
            <a:r>
              <a:rPr lang="ja-JP" altLang="en-US" dirty="0"/>
              <a:t>櫻本</a:t>
            </a:r>
            <a:r>
              <a:rPr lang="en-US" altLang="ja-JP" dirty="0"/>
              <a:t>, </a:t>
            </a:r>
            <a:r>
              <a:rPr lang="ja-JP" altLang="en-US" dirty="0"/>
              <a:t>内木</a:t>
            </a:r>
            <a:r>
              <a:rPr lang="en-US" altLang="ja-JP" dirty="0"/>
              <a:t>, </a:t>
            </a:r>
            <a:r>
              <a:rPr lang="ja-JP" altLang="en-US" dirty="0"/>
              <a:t>高村</a:t>
            </a:r>
            <a:r>
              <a:rPr lang="en-US" altLang="ja-JP" dirty="0"/>
              <a:t>]</a:t>
            </a:r>
            <a:endParaRPr kumimoji="1" lang="en-US" altLang="ja-JP" dirty="0"/>
          </a:p>
        </p:txBody>
      </p:sp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CCE50774-334B-497E-89AF-E7123FE15C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4724" y="487853"/>
            <a:ext cx="3157408" cy="315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アイコン&#10;&#10;自動的に生成された説明">
            <a:extLst>
              <a:ext uri="{FF2B5EF4-FFF2-40B4-BE49-F238E27FC236}">
                <a16:creationId xmlns:a16="http://schemas.microsoft.com/office/drawing/2014/main" id="{73EF259D-5823-4943-9FD0-A62C8F1D04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26" y="1542038"/>
            <a:ext cx="3057746" cy="3057746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50CE65C-53B8-4C39-A034-60FB0ACC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Kivy</a:t>
            </a:r>
            <a:r>
              <a:rPr kumimoji="1" lang="ja-JP" altLang="en-US" dirty="0"/>
              <a:t>とは？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189EE3-0C8D-4526-8E29-CEE9FA802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5946" y="1690688"/>
            <a:ext cx="8132922" cy="3928003"/>
          </a:xfrm>
        </p:spPr>
        <p:txBody>
          <a:bodyPr>
            <a:normAutofit/>
          </a:bodyPr>
          <a:lstStyle/>
          <a:p>
            <a:r>
              <a:rPr kumimoji="1" lang="en-US" altLang="ja-JP" sz="2500" dirty="0"/>
              <a:t>Python</a:t>
            </a:r>
            <a:r>
              <a:rPr kumimoji="1" lang="ja-JP" altLang="en-US" sz="2500" dirty="0"/>
              <a:t>の</a:t>
            </a:r>
            <a:r>
              <a:rPr kumimoji="1" lang="en-US" altLang="ja-JP" sz="2500" dirty="0"/>
              <a:t>GUI</a:t>
            </a:r>
            <a:r>
              <a:rPr kumimoji="1" lang="ja-JP" altLang="en-US" sz="2500" dirty="0"/>
              <a:t>フレームワークの一種</a:t>
            </a:r>
            <a:endParaRPr kumimoji="1" lang="en-US" altLang="ja-JP" sz="2500" dirty="0"/>
          </a:p>
          <a:p>
            <a:r>
              <a:rPr lang="ja-JP" altLang="en-US" sz="2500" dirty="0"/>
              <a:t>ウィジェットのサポートが豊富</a:t>
            </a:r>
            <a:endParaRPr lang="en-US" altLang="ja-JP" sz="2500" dirty="0"/>
          </a:p>
          <a:p>
            <a:r>
              <a:rPr lang="en-US" altLang="ja-JP" sz="2500" dirty="0"/>
              <a:t>2.0.0</a:t>
            </a:r>
            <a:r>
              <a:rPr lang="ja-JP" altLang="en-US" sz="2500" dirty="0"/>
              <a:t>から</a:t>
            </a:r>
            <a:r>
              <a:rPr lang="en-US" altLang="ja-JP" sz="2500" dirty="0" err="1"/>
              <a:t>KvLang</a:t>
            </a:r>
            <a:r>
              <a:rPr lang="ja-JP" altLang="en-US" sz="2500" dirty="0"/>
              <a:t>という独自の言語で</a:t>
            </a:r>
            <a:r>
              <a:rPr lang="en-US" altLang="ja-JP" sz="2500" dirty="0"/>
              <a:t>UI</a:t>
            </a:r>
            <a:r>
              <a:rPr lang="ja-JP" altLang="en-US" sz="2500" dirty="0"/>
              <a:t>の設計が可能</a:t>
            </a:r>
            <a:endParaRPr lang="en-US" altLang="ja-JP" sz="2500" dirty="0"/>
          </a:p>
          <a:p>
            <a:r>
              <a:rPr kumimoji="1" lang="en-US" altLang="ja-JP" sz="2500" dirty="0"/>
              <a:t>Properties</a:t>
            </a:r>
            <a:r>
              <a:rPr kumimoji="1" lang="ja-JP" altLang="en-US" sz="2500" dirty="0"/>
              <a:t>により状態変更が容易</a:t>
            </a:r>
            <a:endParaRPr kumimoji="1" lang="en-US" altLang="ja-JP" sz="2500" dirty="0"/>
          </a:p>
          <a:p>
            <a:r>
              <a:rPr lang="en-US" altLang="ja-JP" sz="2500" dirty="0"/>
              <a:t>Clock</a:t>
            </a:r>
            <a:r>
              <a:rPr lang="ja-JP" altLang="en-US" sz="2500" dirty="0"/>
              <a:t>のサポートにより、フレーム処理が容易</a:t>
            </a:r>
            <a:endParaRPr lang="en-US" altLang="ja-JP" sz="2500" dirty="0"/>
          </a:p>
          <a:p>
            <a:r>
              <a:rPr lang="ja-JP" altLang="en-US" sz="2500" dirty="0"/>
              <a:t>独自の</a:t>
            </a:r>
            <a:r>
              <a:rPr lang="en-US" altLang="ja-JP" sz="2500" dirty="0"/>
              <a:t>Keyboard</a:t>
            </a:r>
            <a:r>
              <a:rPr lang="ja-JP" altLang="en-US" sz="2500" dirty="0"/>
              <a:t>入力受付機能がサポートされている</a:t>
            </a:r>
            <a:endParaRPr lang="en-US" altLang="ja-JP" sz="2500" dirty="0"/>
          </a:p>
          <a:p>
            <a:r>
              <a:rPr kumimoji="1" lang="ja-JP" altLang="en-US" sz="2500" dirty="0"/>
              <a:t>独自の</a:t>
            </a:r>
            <a:r>
              <a:rPr kumimoji="1" lang="en-US" altLang="ja-JP" sz="2500" dirty="0"/>
              <a:t>Audio</a:t>
            </a:r>
            <a:r>
              <a:rPr kumimoji="1" lang="ja-JP" altLang="en-US" sz="2500" dirty="0"/>
              <a:t>プレーヤーがサポートされている</a:t>
            </a:r>
            <a:endParaRPr lang="en-US" altLang="ja-JP" sz="2500" dirty="0"/>
          </a:p>
          <a:p>
            <a:r>
              <a:rPr kumimoji="1" lang="ja-JP" altLang="en-US" sz="2500" dirty="0"/>
              <a:t>モバイル</a:t>
            </a:r>
            <a:r>
              <a:rPr kumimoji="1" lang="en-US" altLang="ja-JP" sz="2500" dirty="0"/>
              <a:t>APK</a:t>
            </a:r>
            <a:r>
              <a:rPr kumimoji="1" lang="ja-JP" altLang="en-US" sz="2500" dirty="0"/>
              <a:t>に出力可能</a:t>
            </a:r>
            <a:r>
              <a:rPr kumimoji="1" lang="en-US" altLang="ja-JP" sz="2500" dirty="0"/>
              <a:t>(iOS, Android)</a:t>
            </a:r>
            <a:endParaRPr kumimoji="1" lang="ja-JP" altLang="en-US" sz="2500" dirty="0"/>
          </a:p>
        </p:txBody>
      </p:sp>
      <p:pic>
        <p:nvPicPr>
          <p:cNvPr id="7" name="図 6" descr="アイコン&#10;&#10;自動的に生成された説明">
            <a:extLst>
              <a:ext uri="{FF2B5EF4-FFF2-40B4-BE49-F238E27FC236}">
                <a16:creationId xmlns:a16="http://schemas.microsoft.com/office/drawing/2014/main" id="{4AB89317-CE14-4AED-B57C-39E94C8F181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04" t="31879" r="6808" b="29511"/>
          <a:stretch/>
        </p:blipFill>
        <p:spPr>
          <a:xfrm>
            <a:off x="1154330" y="4683197"/>
            <a:ext cx="1929338" cy="93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869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5C543F-8566-4761-A10D-CC32F0F99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図形</a:t>
            </a:r>
            <a:r>
              <a:rPr kumimoji="1" lang="ja-JP" altLang="en-US" dirty="0"/>
              <a:t>の落下プログラム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E0EC55-798A-4DE8-A216-F6765CFA3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936088" cy="4351338"/>
          </a:xfrm>
        </p:spPr>
        <p:txBody>
          <a:bodyPr/>
          <a:lstStyle/>
          <a:p>
            <a:r>
              <a:rPr lang="ja-JP" altLang="en-US" dirty="0"/>
              <a:t>フレーム処理による描画の変更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→ </a:t>
            </a:r>
            <a:r>
              <a:rPr lang="en-US" altLang="ja-JP" dirty="0" err="1"/>
              <a:t>Kivy</a:t>
            </a:r>
            <a:r>
              <a:rPr lang="ja-JP" altLang="en-US" dirty="0"/>
              <a:t>の</a:t>
            </a:r>
            <a:r>
              <a:rPr kumimoji="1" lang="en-US" altLang="ja-JP" dirty="0"/>
              <a:t>Clock</a:t>
            </a:r>
            <a:r>
              <a:rPr lang="ja-JP" altLang="en-US" dirty="0"/>
              <a:t>クラスによる一定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　 時間周期での関数呼び出し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　</a:t>
            </a: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F524658-C46E-447C-BE2C-D6D843D96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427" y="3429000"/>
            <a:ext cx="3772096" cy="3089758"/>
          </a:xfrm>
          <a:prstGeom prst="rect">
            <a:avLst/>
          </a:prstGeom>
        </p:spPr>
      </p:pic>
      <p:pic>
        <p:nvPicPr>
          <p:cNvPr id="7" name="図 6" descr="グラフィカル ユーザー インターフェイス&#10;&#10;低い精度で自動的に生成された説明">
            <a:extLst>
              <a:ext uri="{FF2B5EF4-FFF2-40B4-BE49-F238E27FC236}">
                <a16:creationId xmlns:a16="http://schemas.microsoft.com/office/drawing/2014/main" id="{095F5EAF-0F5E-41FA-B87F-C05D65988A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20" b="40559"/>
          <a:stretch/>
        </p:blipFill>
        <p:spPr>
          <a:xfrm>
            <a:off x="7481427" y="524858"/>
            <a:ext cx="3772096" cy="2601533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37D683D-3833-4ABF-893C-6128D9AD5F10}"/>
              </a:ext>
            </a:extLst>
          </p:cNvPr>
          <p:cNvSpPr/>
          <p:nvPr/>
        </p:nvSpPr>
        <p:spPr>
          <a:xfrm>
            <a:off x="1715534" y="4241618"/>
            <a:ext cx="1099568" cy="565426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2400" b="1" dirty="0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7A3C9531-15D4-4DBA-94A6-F2C5FCD35F8B}"/>
              </a:ext>
            </a:extLst>
          </p:cNvPr>
          <p:cNvCxnSpPr>
            <a:cxnSpLocks/>
          </p:cNvCxnSpPr>
          <p:nvPr/>
        </p:nvCxnSpPr>
        <p:spPr>
          <a:xfrm>
            <a:off x="2266682" y="4533363"/>
            <a:ext cx="0" cy="68258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7701676-8E66-48BF-8FEA-0367CB312AD9}"/>
              </a:ext>
            </a:extLst>
          </p:cNvPr>
          <p:cNvCxnSpPr>
            <a:cxnSpLocks/>
          </p:cNvCxnSpPr>
          <p:nvPr/>
        </p:nvCxnSpPr>
        <p:spPr>
          <a:xfrm>
            <a:off x="2265318" y="5215944"/>
            <a:ext cx="0" cy="68258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1331E06A-BBBE-4E62-A1EE-A266FD34354C}"/>
              </a:ext>
            </a:extLst>
          </p:cNvPr>
          <p:cNvSpPr/>
          <p:nvPr/>
        </p:nvSpPr>
        <p:spPr>
          <a:xfrm>
            <a:off x="3969337" y="4794165"/>
            <a:ext cx="1099568" cy="565426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2400" b="1" dirty="0"/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0DF21ABB-7B29-4690-A4DF-2EF45E7404DC}"/>
              </a:ext>
            </a:extLst>
          </p:cNvPr>
          <p:cNvCxnSpPr>
            <a:cxnSpLocks/>
          </p:cNvCxnSpPr>
          <p:nvPr/>
        </p:nvCxnSpPr>
        <p:spPr>
          <a:xfrm>
            <a:off x="4520485" y="5085910"/>
            <a:ext cx="0" cy="68258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A05DA04D-7524-4CBD-9A0C-95DE82C25876}"/>
              </a:ext>
            </a:extLst>
          </p:cNvPr>
          <p:cNvCxnSpPr>
            <a:cxnSpLocks/>
          </p:cNvCxnSpPr>
          <p:nvPr/>
        </p:nvCxnSpPr>
        <p:spPr>
          <a:xfrm>
            <a:off x="4519121" y="5768491"/>
            <a:ext cx="0" cy="68258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01A1517E-6626-439D-9EC7-87998F5A746A}"/>
              </a:ext>
            </a:extLst>
          </p:cNvPr>
          <p:cNvSpPr txBox="1"/>
          <p:nvPr/>
        </p:nvSpPr>
        <p:spPr>
          <a:xfrm>
            <a:off x="1635617" y="3418638"/>
            <a:ext cx="51386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200" b="1" dirty="0" err="1"/>
              <a:t>Clock.schedule_interval</a:t>
            </a:r>
            <a:r>
              <a:rPr lang="en-US" altLang="ja-JP" sz="2200" b="1" dirty="0"/>
              <a:t>(update, dt)</a:t>
            </a:r>
          </a:p>
          <a:p>
            <a:endParaRPr kumimoji="1" lang="ja-JP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10158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 animBg="1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5699FD32-58E1-4F02-AD62-058AF1847B21}"/>
              </a:ext>
            </a:extLst>
          </p:cNvPr>
          <p:cNvSpPr txBox="1"/>
          <p:nvPr/>
        </p:nvSpPr>
        <p:spPr>
          <a:xfrm>
            <a:off x="5644181" y="2911486"/>
            <a:ext cx="11904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200" dirty="0"/>
              <a:t>Short</a:t>
            </a:r>
          </a:p>
          <a:p>
            <a:endParaRPr kumimoji="1" lang="en-US" altLang="ja-JP" sz="2200" dirty="0"/>
          </a:p>
          <a:p>
            <a:endParaRPr lang="en-US" altLang="ja-JP" sz="2200" dirty="0"/>
          </a:p>
          <a:p>
            <a:endParaRPr kumimoji="1" lang="en-US" altLang="ja-JP" sz="2200" dirty="0"/>
          </a:p>
          <a:p>
            <a:endParaRPr kumimoji="1" lang="en-US" altLang="ja-JP" sz="2200" dirty="0"/>
          </a:p>
          <a:p>
            <a:endParaRPr lang="en-US" altLang="ja-JP" sz="2200" dirty="0"/>
          </a:p>
          <a:p>
            <a:endParaRPr kumimoji="1" lang="en-US" altLang="ja-JP" sz="2200" dirty="0"/>
          </a:p>
          <a:p>
            <a:r>
              <a:rPr kumimoji="1" lang="en-US" altLang="ja-JP" sz="2200" dirty="0"/>
              <a:t>Long</a:t>
            </a:r>
            <a:endParaRPr kumimoji="1" lang="ja-JP" altLang="en-US" sz="2200" dirty="0"/>
          </a:p>
        </p:txBody>
      </p:sp>
      <p:sp>
        <p:nvSpPr>
          <p:cNvPr id="42" name="爆発: 8 pt 41">
            <a:extLst>
              <a:ext uri="{FF2B5EF4-FFF2-40B4-BE49-F238E27FC236}">
                <a16:creationId xmlns:a16="http://schemas.microsoft.com/office/drawing/2014/main" id="{6EF73B06-EDBE-437C-A9AA-458AA948F767}"/>
              </a:ext>
            </a:extLst>
          </p:cNvPr>
          <p:cNvSpPr/>
          <p:nvPr/>
        </p:nvSpPr>
        <p:spPr>
          <a:xfrm rot="20819797">
            <a:off x="8194762" y="4821943"/>
            <a:ext cx="848698" cy="916719"/>
          </a:xfrm>
          <a:prstGeom prst="irregularSeal1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C67E5CD-FFB2-4F73-B584-117614B53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当たり判定プログラム</a:t>
            </a:r>
          </a:p>
        </p:txBody>
      </p:sp>
      <p:pic>
        <p:nvPicPr>
          <p:cNvPr id="5" name="コンテンツ プレースホルダー 4" descr="キーボードとマウス&#10;&#10;自動的に生成された説明">
            <a:extLst>
              <a:ext uri="{FF2B5EF4-FFF2-40B4-BE49-F238E27FC236}">
                <a16:creationId xmlns:a16="http://schemas.microsoft.com/office/drawing/2014/main" id="{C13B5C09-3164-4F6C-A621-F7AA731975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64" t="48114" r="68958" b="35145"/>
          <a:stretch/>
        </p:blipFill>
        <p:spPr>
          <a:xfrm>
            <a:off x="944964" y="5927690"/>
            <a:ext cx="562495" cy="533153"/>
          </a:xfrm>
        </p:spPr>
      </p:pic>
      <p:pic>
        <p:nvPicPr>
          <p:cNvPr id="8" name="コンテンツ プレースホルダー 4" descr="キーボードとマウス&#10;&#10;自動的に生成された説明">
            <a:extLst>
              <a:ext uri="{FF2B5EF4-FFF2-40B4-BE49-F238E27FC236}">
                <a16:creationId xmlns:a16="http://schemas.microsoft.com/office/drawing/2014/main" id="{C768FFA0-66D6-4C0C-9BC0-ACBE8499BD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61" t="47929" r="41461" b="35846"/>
          <a:stretch/>
        </p:blipFill>
        <p:spPr>
          <a:xfrm>
            <a:off x="2099095" y="5916382"/>
            <a:ext cx="562495" cy="516708"/>
          </a:xfrm>
          <a:prstGeom prst="rect">
            <a:avLst/>
          </a:prstGeom>
        </p:spPr>
      </p:pic>
      <p:pic>
        <p:nvPicPr>
          <p:cNvPr id="10" name="図 9" descr="コンピューターのスクリーンショット&#10;&#10;自動的に生成された説明">
            <a:extLst>
              <a:ext uri="{FF2B5EF4-FFF2-40B4-BE49-F238E27FC236}">
                <a16:creationId xmlns:a16="http://schemas.microsoft.com/office/drawing/2014/main" id="{BE970997-6BD5-40D4-9532-2D0E42F0F9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4" t="14198" r="22692" b="16620"/>
          <a:stretch/>
        </p:blipFill>
        <p:spPr>
          <a:xfrm>
            <a:off x="944964" y="2408350"/>
            <a:ext cx="4463886" cy="3498856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C2907A85-475D-4CED-A1ED-32245B23EF02}"/>
              </a:ext>
            </a:extLst>
          </p:cNvPr>
          <p:cNvCxnSpPr/>
          <p:nvPr/>
        </p:nvCxnSpPr>
        <p:spPr>
          <a:xfrm>
            <a:off x="9377260" y="4545975"/>
            <a:ext cx="0" cy="730838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765AA4B-018C-4BE3-B63D-64849F09F906}"/>
              </a:ext>
            </a:extLst>
          </p:cNvPr>
          <p:cNvSpPr/>
          <p:nvPr/>
        </p:nvSpPr>
        <p:spPr>
          <a:xfrm>
            <a:off x="8605732" y="3932524"/>
            <a:ext cx="1099568" cy="565426"/>
          </a:xfrm>
          <a:prstGeom prst="rect">
            <a:avLst/>
          </a:prstGeom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2400" b="1" dirty="0"/>
              <a:t>h</a:t>
            </a:r>
            <a:r>
              <a:rPr kumimoji="1" lang="en-US" altLang="ja-JP" sz="2400" b="1" dirty="0"/>
              <a:t>it!!</a:t>
            </a:r>
            <a:endParaRPr kumimoji="1" lang="ja-JP" altLang="en-US" sz="2400" b="1" dirty="0"/>
          </a:p>
        </p:txBody>
      </p:sp>
      <p:cxnSp>
        <p:nvCxnSpPr>
          <p:cNvPr id="16" name="コネクタ: 曲線 15">
            <a:extLst>
              <a:ext uri="{FF2B5EF4-FFF2-40B4-BE49-F238E27FC236}">
                <a16:creationId xmlns:a16="http://schemas.microsoft.com/office/drawing/2014/main" id="{0F88BB71-CDF6-4A2D-B075-49046454E84D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>
            <a:off x="5408851" y="5090454"/>
            <a:ext cx="3137853" cy="762456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コネクタ: 曲線 17">
            <a:extLst>
              <a:ext uri="{FF2B5EF4-FFF2-40B4-BE49-F238E27FC236}">
                <a16:creationId xmlns:a16="http://schemas.microsoft.com/office/drawing/2014/main" id="{C4F32ED5-F9F1-4829-9C9C-6FB0DAC3C68B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>
            <a:off x="5408851" y="3429000"/>
            <a:ext cx="3137853" cy="242391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コネクタ: 曲線 24">
            <a:extLst>
              <a:ext uri="{FF2B5EF4-FFF2-40B4-BE49-F238E27FC236}">
                <a16:creationId xmlns:a16="http://schemas.microsoft.com/office/drawing/2014/main" id="{4B3C0189-CE31-4DE1-8C7B-D5632166A694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>
            <a:off x="5408851" y="3946514"/>
            <a:ext cx="3137853" cy="1906396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コネクタ: 曲線 27">
            <a:extLst>
              <a:ext uri="{FF2B5EF4-FFF2-40B4-BE49-F238E27FC236}">
                <a16:creationId xmlns:a16="http://schemas.microsoft.com/office/drawing/2014/main" id="{147AF8D6-9B37-4EAB-B0C5-46230E4D8F42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>
            <a:off x="5408851" y="4497950"/>
            <a:ext cx="3137853" cy="1354960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98F6F0CF-2003-48A1-B518-648917ED84AC}"/>
              </a:ext>
            </a:extLst>
          </p:cNvPr>
          <p:cNvSpPr txBox="1"/>
          <p:nvPr/>
        </p:nvSpPr>
        <p:spPr>
          <a:xfrm>
            <a:off x="6937733" y="4669921"/>
            <a:ext cx="10001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/>
              <a:t>+1</a:t>
            </a:r>
            <a:endParaRPr kumimoji="1" lang="ja-JP" altLang="en-US" sz="3200" b="1" dirty="0"/>
          </a:p>
        </p:txBody>
      </p:sp>
      <p:pic>
        <p:nvPicPr>
          <p:cNvPr id="11" name="コンテンツ プレースホルダー 4" descr="キーボードとマウス&#10;&#10;自動的に生成された説明">
            <a:extLst>
              <a:ext uri="{FF2B5EF4-FFF2-40B4-BE49-F238E27FC236}">
                <a16:creationId xmlns:a16="http://schemas.microsoft.com/office/drawing/2014/main" id="{7370A55C-E415-4884-9AF2-01AC388DD8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61" t="48537" r="41701" b="35846"/>
          <a:stretch/>
        </p:blipFill>
        <p:spPr>
          <a:xfrm>
            <a:off x="8546703" y="5280304"/>
            <a:ext cx="1248750" cy="1145212"/>
          </a:xfrm>
          <a:prstGeom prst="rect">
            <a:avLst/>
          </a:prstGeom>
        </p:spPr>
      </p:pic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2E119EA4-3D4C-4D0C-85B0-23F925268D74}"/>
              </a:ext>
            </a:extLst>
          </p:cNvPr>
          <p:cNvSpPr txBox="1"/>
          <p:nvPr/>
        </p:nvSpPr>
        <p:spPr>
          <a:xfrm>
            <a:off x="8989946" y="5562535"/>
            <a:ext cx="774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/>
              <a:t>J</a:t>
            </a:r>
            <a:endParaRPr kumimoji="1" lang="ja-JP" altLang="en-US" sz="2800" b="1" dirty="0"/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D0543B45-221E-410F-A7BC-D3EF2CCA9256}"/>
              </a:ext>
            </a:extLst>
          </p:cNvPr>
          <p:cNvSpPr txBox="1"/>
          <p:nvPr/>
        </p:nvSpPr>
        <p:spPr>
          <a:xfrm>
            <a:off x="9541848" y="4685418"/>
            <a:ext cx="1811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距離の長さ</a:t>
            </a:r>
            <a:endParaRPr kumimoji="1" lang="ja-JP" altLang="en-US" sz="2400" b="1" dirty="0"/>
          </a:p>
        </p:txBody>
      </p:sp>
      <p:pic>
        <p:nvPicPr>
          <p:cNvPr id="49" name="コンテンツ プレースホルダー 4" descr="キーボードとマウス&#10;&#10;自動的に生成された説明">
            <a:extLst>
              <a:ext uri="{FF2B5EF4-FFF2-40B4-BE49-F238E27FC236}">
                <a16:creationId xmlns:a16="http://schemas.microsoft.com/office/drawing/2014/main" id="{205D2BBC-EDF7-4097-803C-3B6ED44D7B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42" t="48114" r="62090" b="35661"/>
          <a:stretch/>
        </p:blipFill>
        <p:spPr>
          <a:xfrm>
            <a:off x="1506828" y="5929261"/>
            <a:ext cx="578566" cy="516706"/>
          </a:xfrm>
          <a:prstGeom prst="rect">
            <a:avLst/>
          </a:prstGeom>
        </p:spPr>
      </p:pic>
      <p:pic>
        <p:nvPicPr>
          <p:cNvPr id="50" name="コンテンツ プレースホルダー 4" descr="キーボードとマウス&#10;&#10;自動的に生成された説明">
            <a:extLst>
              <a:ext uri="{FF2B5EF4-FFF2-40B4-BE49-F238E27FC236}">
                <a16:creationId xmlns:a16="http://schemas.microsoft.com/office/drawing/2014/main" id="{1088DDA6-C35D-4BFA-8AC7-B55FAA94DB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11" t="47929" r="34720" b="35846"/>
          <a:stretch/>
        </p:blipFill>
        <p:spPr>
          <a:xfrm>
            <a:off x="2627084" y="5925350"/>
            <a:ext cx="578566" cy="516706"/>
          </a:xfrm>
          <a:prstGeom prst="rect">
            <a:avLst/>
          </a:prstGeom>
        </p:spPr>
      </p:pic>
      <p:sp>
        <p:nvSpPr>
          <p:cNvPr id="61" name="コンテンツ プレースホルダー 2">
            <a:extLst>
              <a:ext uri="{FF2B5EF4-FFF2-40B4-BE49-F238E27FC236}">
                <a16:creationId xmlns:a16="http://schemas.microsoft.com/office/drawing/2014/main" id="{3ACD3335-0297-4199-AF6B-ABBA83032D7F}"/>
              </a:ext>
            </a:extLst>
          </p:cNvPr>
          <p:cNvSpPr txBox="1">
            <a:spLocks/>
          </p:cNvSpPr>
          <p:nvPr/>
        </p:nvSpPr>
        <p:spPr>
          <a:xfrm>
            <a:off x="838200" y="1696835"/>
            <a:ext cx="98984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err="1"/>
              <a:t>Kivy</a:t>
            </a:r>
            <a:r>
              <a:rPr lang="ja-JP" altLang="en-US" dirty="0"/>
              <a:t>の</a:t>
            </a:r>
            <a:r>
              <a:rPr lang="en-US" altLang="ja-JP" dirty="0"/>
              <a:t>Keyboard</a:t>
            </a:r>
            <a:r>
              <a:rPr lang="ja-JP" altLang="en-US" dirty="0"/>
              <a:t>クラスによる、キーボードの入力受付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69089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D7D907-CA4A-4B53-9FA3-0D65B8341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各曲</a:t>
            </a:r>
            <a:r>
              <a:rPr lang="ja-JP" altLang="en-US" dirty="0"/>
              <a:t>及び難易度ごとに譜面を生成</a:t>
            </a:r>
            <a:endParaRPr kumimoji="1" lang="ja-JP" altLang="en-US" dirty="0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8CA23DD7-3B20-4D73-8788-6CA071B58E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503" y="1690688"/>
            <a:ext cx="1693152" cy="1881280"/>
          </a:xfrm>
          <a:prstGeom prst="rect">
            <a:avLst/>
          </a:prstGeom>
        </p:spPr>
      </p:pic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969DE881-BB2B-4BE3-AFAB-D531C93519A4}"/>
              </a:ext>
            </a:extLst>
          </p:cNvPr>
          <p:cNvGrpSpPr/>
          <p:nvPr/>
        </p:nvGrpSpPr>
        <p:grpSpPr>
          <a:xfrm>
            <a:off x="3397178" y="4070348"/>
            <a:ext cx="882837" cy="2193927"/>
            <a:chOff x="9466146" y="2366019"/>
            <a:chExt cx="1099568" cy="3022069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1966C623-DFF3-402A-A5D0-622A00A6F51A}"/>
                </a:ext>
              </a:extLst>
            </p:cNvPr>
            <p:cNvSpPr/>
            <p:nvPr/>
          </p:nvSpPr>
          <p:spPr>
            <a:xfrm>
              <a:off x="9466146" y="2366019"/>
              <a:ext cx="1099568" cy="565426"/>
            </a:xfrm>
            <a:prstGeom prst="rect">
              <a:avLst/>
            </a:prstGeom>
            <a:ln w="762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2400" b="1" dirty="0"/>
            </a:p>
          </p:txBody>
        </p:sp>
        <p:cxnSp>
          <p:nvCxnSpPr>
            <p:cNvPr id="6" name="直線矢印コネクタ 5">
              <a:extLst>
                <a:ext uri="{FF2B5EF4-FFF2-40B4-BE49-F238E27FC236}">
                  <a16:creationId xmlns:a16="http://schemas.microsoft.com/office/drawing/2014/main" id="{ABBE3A11-EB18-4F25-970A-7DA5159D5D6A}"/>
                </a:ext>
              </a:extLst>
            </p:cNvPr>
            <p:cNvCxnSpPr>
              <a:cxnSpLocks/>
            </p:cNvCxnSpPr>
            <p:nvPr/>
          </p:nvCxnSpPr>
          <p:spPr>
            <a:xfrm>
              <a:off x="10017294" y="2657764"/>
              <a:ext cx="0" cy="682581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B9BB36C3-4C9B-43B2-B13D-93B02E209289}"/>
                </a:ext>
              </a:extLst>
            </p:cNvPr>
            <p:cNvCxnSpPr>
              <a:cxnSpLocks/>
            </p:cNvCxnSpPr>
            <p:nvPr/>
          </p:nvCxnSpPr>
          <p:spPr>
            <a:xfrm>
              <a:off x="10015930" y="3340345"/>
              <a:ext cx="0" cy="682581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5BF5C549-2612-47A8-9F91-7DFC6BD1374D}"/>
                </a:ext>
              </a:extLst>
            </p:cNvPr>
            <p:cNvCxnSpPr>
              <a:cxnSpLocks/>
            </p:cNvCxnSpPr>
            <p:nvPr/>
          </p:nvCxnSpPr>
          <p:spPr>
            <a:xfrm>
              <a:off x="10015930" y="4022926"/>
              <a:ext cx="0" cy="682581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C34055F7-CD97-4F63-961C-936B423A7CB3}"/>
                </a:ext>
              </a:extLst>
            </p:cNvPr>
            <p:cNvCxnSpPr>
              <a:cxnSpLocks/>
            </p:cNvCxnSpPr>
            <p:nvPr/>
          </p:nvCxnSpPr>
          <p:spPr>
            <a:xfrm>
              <a:off x="10014566" y="4705507"/>
              <a:ext cx="0" cy="682581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0F97D87D-B2DA-42D0-8F17-3F20AD75B6CA}"/>
              </a:ext>
            </a:extLst>
          </p:cNvPr>
          <p:cNvGrpSpPr/>
          <p:nvPr/>
        </p:nvGrpSpPr>
        <p:grpSpPr>
          <a:xfrm>
            <a:off x="1336149" y="1735962"/>
            <a:ext cx="882840" cy="2204973"/>
            <a:chOff x="1264363" y="2366019"/>
            <a:chExt cx="1099568" cy="3196658"/>
          </a:xfrm>
        </p:grpSpPr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56F7CCD1-DE71-47D2-8E90-000C6A05229B}"/>
                </a:ext>
              </a:extLst>
            </p:cNvPr>
            <p:cNvSpPr/>
            <p:nvPr/>
          </p:nvSpPr>
          <p:spPr>
            <a:xfrm>
              <a:off x="1264363" y="2366019"/>
              <a:ext cx="1099568" cy="565426"/>
            </a:xfrm>
            <a:prstGeom prst="rect">
              <a:avLst/>
            </a:prstGeom>
            <a:ln w="762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2400" b="1" dirty="0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837A74B-C313-4AFA-942C-D69870C008B8}"/>
                </a:ext>
              </a:extLst>
            </p:cNvPr>
            <p:cNvSpPr/>
            <p:nvPr/>
          </p:nvSpPr>
          <p:spPr>
            <a:xfrm>
              <a:off x="1264363" y="3681635"/>
              <a:ext cx="1099568" cy="565426"/>
            </a:xfrm>
            <a:prstGeom prst="rect">
              <a:avLst/>
            </a:prstGeom>
            <a:ln w="762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2400" b="1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1ABC2B6C-EAAC-44A1-B20D-076EAEEC5335}"/>
                </a:ext>
              </a:extLst>
            </p:cNvPr>
            <p:cNvCxnSpPr/>
            <p:nvPr/>
          </p:nvCxnSpPr>
          <p:spPr>
            <a:xfrm>
              <a:off x="1545465" y="2980546"/>
              <a:ext cx="0" cy="675331"/>
            </a:xfrm>
            <a:prstGeom prst="straightConnector1">
              <a:avLst/>
            </a:prstGeom>
            <a:ln w="6350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26DE5B40-B420-459E-807F-B5EF0F7BC064}"/>
                </a:ext>
              </a:extLst>
            </p:cNvPr>
            <p:cNvSpPr/>
            <p:nvPr/>
          </p:nvSpPr>
          <p:spPr>
            <a:xfrm>
              <a:off x="1264363" y="4997251"/>
              <a:ext cx="1099568" cy="565426"/>
            </a:xfrm>
            <a:prstGeom prst="rect">
              <a:avLst/>
            </a:prstGeom>
            <a:ln w="762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2400" b="1" dirty="0"/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5FF18F91-C333-4A62-82B2-88D6557BF037}"/>
                </a:ext>
              </a:extLst>
            </p:cNvPr>
            <p:cNvCxnSpPr/>
            <p:nvPr/>
          </p:nvCxnSpPr>
          <p:spPr>
            <a:xfrm>
              <a:off x="1545465" y="4270404"/>
              <a:ext cx="0" cy="675331"/>
            </a:xfrm>
            <a:prstGeom prst="straightConnector1">
              <a:avLst/>
            </a:prstGeom>
            <a:ln w="63500"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066E630A-2A68-449B-964F-6AC770F3873D}"/>
              </a:ext>
            </a:extLst>
          </p:cNvPr>
          <p:cNvSpPr txBox="1"/>
          <p:nvPr/>
        </p:nvSpPr>
        <p:spPr>
          <a:xfrm>
            <a:off x="1025920" y="4458398"/>
            <a:ext cx="21271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{</a:t>
            </a:r>
            <a:endParaRPr kumimoji="1" lang="en-US" altLang="ja-JP" dirty="0"/>
          </a:p>
          <a:p>
            <a:r>
              <a:rPr kumimoji="1" lang="en-US" altLang="ja-JP" dirty="0"/>
              <a:t>    [1,0,0,0,1,0,0,0], </a:t>
            </a:r>
          </a:p>
          <a:p>
            <a:r>
              <a:rPr kumimoji="1" lang="en-US" altLang="ja-JP" dirty="0"/>
              <a:t>    [0,1,0,0,0,0,1,0],</a:t>
            </a:r>
          </a:p>
          <a:p>
            <a:r>
              <a:rPr kumimoji="1" lang="en-US" altLang="ja-JP" dirty="0"/>
              <a:t>    [0,0,1,0,0,1,0,0],</a:t>
            </a:r>
          </a:p>
          <a:p>
            <a:r>
              <a:rPr kumimoji="1" lang="en-US" altLang="ja-JP" dirty="0"/>
              <a:t>    [0,0,0,1,0,0,0,1],</a:t>
            </a:r>
            <a:endParaRPr kumimoji="1" lang="ja-JP" altLang="en-US" dirty="0"/>
          </a:p>
          <a:p>
            <a:r>
              <a:rPr lang="en-US" altLang="ja-JP" dirty="0"/>
              <a:t>}</a:t>
            </a:r>
            <a:endParaRPr kumimoji="1" lang="ja-JP" altLang="en-US" dirty="0"/>
          </a:p>
        </p:txBody>
      </p:sp>
      <p:pic>
        <p:nvPicPr>
          <p:cNvPr id="27" name="図 26">
            <a:extLst>
              <a:ext uri="{FF2B5EF4-FFF2-40B4-BE49-F238E27FC236}">
                <a16:creationId xmlns:a16="http://schemas.microsoft.com/office/drawing/2014/main" id="{15DCFFB4-3222-4049-9261-7E0552754E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000"/>
          <a:stretch/>
        </p:blipFill>
        <p:spPr>
          <a:xfrm>
            <a:off x="8580057" y="1800931"/>
            <a:ext cx="2659880" cy="4171505"/>
          </a:xfrm>
          <a:prstGeom prst="rect">
            <a:avLst/>
          </a:prstGeom>
        </p:spPr>
      </p:pic>
      <p:pic>
        <p:nvPicPr>
          <p:cNvPr id="32" name="図 31" descr="コンピューターのスクリーンショット&#10;&#10;自動的に生成された説明">
            <a:extLst>
              <a:ext uri="{FF2B5EF4-FFF2-40B4-BE49-F238E27FC236}">
                <a16:creationId xmlns:a16="http://schemas.microsoft.com/office/drawing/2014/main" id="{23FBE17D-B069-4DA2-AC23-3D24EE5F7B1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5" t="9931" r="47809" b="16995"/>
          <a:stretch/>
        </p:blipFill>
        <p:spPr>
          <a:xfrm>
            <a:off x="5100780" y="1845004"/>
            <a:ext cx="2990981" cy="417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5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 descr="デスクトップコンピューター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7882E1A6-8172-46F0-8A58-8CB0F6AAB1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4" t="13521" r="22105" b="16620"/>
          <a:stretch/>
        </p:blipFill>
        <p:spPr>
          <a:xfrm>
            <a:off x="565600" y="2686620"/>
            <a:ext cx="3555512" cy="2784528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8D87066-E905-4395-AAAC-69B9CF963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ランキングデータの永続化</a:t>
            </a:r>
            <a:endParaRPr kumimoji="1" lang="ja-JP" altLang="en-US" dirty="0"/>
          </a:p>
        </p:txBody>
      </p:sp>
      <p:pic>
        <p:nvPicPr>
          <p:cNvPr id="5" name="コンテンツ プレースホルダー 4" descr="コンピューターのスクリーンショット&#10;&#10;自動的に生成された説明">
            <a:extLst>
              <a:ext uri="{FF2B5EF4-FFF2-40B4-BE49-F238E27FC236}">
                <a16:creationId xmlns:a16="http://schemas.microsoft.com/office/drawing/2014/main" id="{1490F847-68C2-45BB-9D3E-88BBD3D0ED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2" t="13754" r="21758" b="16027"/>
          <a:stretch/>
        </p:blipFill>
        <p:spPr>
          <a:xfrm>
            <a:off x="8073864" y="2694902"/>
            <a:ext cx="3552537" cy="2763367"/>
          </a:xfrm>
        </p:spPr>
      </p:pic>
      <p:pic>
        <p:nvPicPr>
          <p:cNvPr id="7" name="図 6" descr="デスクトップコンピューター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02792E07-375A-4B27-BEE9-9D3711DFF13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6" t="13451" r="22222" b="16690"/>
          <a:stretch/>
        </p:blipFill>
        <p:spPr>
          <a:xfrm>
            <a:off x="565598" y="2673741"/>
            <a:ext cx="3552537" cy="2782198"/>
          </a:xfrm>
          <a:prstGeom prst="rect">
            <a:avLst/>
          </a:prstGeom>
        </p:spPr>
      </p:pic>
      <p:pic>
        <p:nvPicPr>
          <p:cNvPr id="10" name="図 9" descr="コンピューターのスクリーンショット&#10;&#10;自動的に生成された説明">
            <a:extLst>
              <a:ext uri="{FF2B5EF4-FFF2-40B4-BE49-F238E27FC236}">
                <a16:creationId xmlns:a16="http://schemas.microsoft.com/office/drawing/2014/main" id="{74A1F326-8F45-4BF8-8F03-B3697298B6C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4" t="14198" r="22692" b="16620"/>
          <a:stretch/>
        </p:blipFill>
        <p:spPr>
          <a:xfrm>
            <a:off x="4319731" y="2673741"/>
            <a:ext cx="3552537" cy="2784528"/>
          </a:xfrm>
          <a:prstGeom prst="rect">
            <a:avLst/>
          </a:prstGeom>
        </p:spPr>
      </p:pic>
      <p:sp>
        <p:nvSpPr>
          <p:cNvPr id="13" name="矢印: U ターン 12">
            <a:extLst>
              <a:ext uri="{FF2B5EF4-FFF2-40B4-BE49-F238E27FC236}">
                <a16:creationId xmlns:a16="http://schemas.microsoft.com/office/drawing/2014/main" id="{1ACD93C4-A95A-4498-9EC0-90A022054B08}"/>
              </a:ext>
            </a:extLst>
          </p:cNvPr>
          <p:cNvSpPr/>
          <p:nvPr/>
        </p:nvSpPr>
        <p:spPr>
          <a:xfrm>
            <a:off x="2768958" y="2099256"/>
            <a:ext cx="2331076" cy="574485"/>
          </a:xfrm>
          <a:prstGeom prst="uturnArrow">
            <a:avLst>
              <a:gd name="adj1" fmla="val 13791"/>
              <a:gd name="adj2" fmla="val 17154"/>
              <a:gd name="adj3" fmla="val 25000"/>
              <a:gd name="adj4" fmla="val 75000"/>
              <a:gd name="adj5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4" name="矢印: U ターン 13">
            <a:extLst>
              <a:ext uri="{FF2B5EF4-FFF2-40B4-BE49-F238E27FC236}">
                <a16:creationId xmlns:a16="http://schemas.microsoft.com/office/drawing/2014/main" id="{F82C946B-29AE-4A00-9841-5FAB51141FAB}"/>
              </a:ext>
            </a:extLst>
          </p:cNvPr>
          <p:cNvSpPr/>
          <p:nvPr/>
        </p:nvSpPr>
        <p:spPr>
          <a:xfrm>
            <a:off x="6706730" y="2112135"/>
            <a:ext cx="2331076" cy="574485"/>
          </a:xfrm>
          <a:prstGeom prst="uturnArrow">
            <a:avLst>
              <a:gd name="adj1" fmla="val 13791"/>
              <a:gd name="adj2" fmla="val 17154"/>
              <a:gd name="adj3" fmla="val 25000"/>
              <a:gd name="adj4" fmla="val 75000"/>
              <a:gd name="adj5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5" name="矢印: U ターン 14">
            <a:extLst>
              <a:ext uri="{FF2B5EF4-FFF2-40B4-BE49-F238E27FC236}">
                <a16:creationId xmlns:a16="http://schemas.microsoft.com/office/drawing/2014/main" id="{FA71FD1D-1FF4-4B3F-BB06-7883A1B52028}"/>
              </a:ext>
            </a:extLst>
          </p:cNvPr>
          <p:cNvSpPr/>
          <p:nvPr/>
        </p:nvSpPr>
        <p:spPr>
          <a:xfrm flipH="1" flipV="1">
            <a:off x="2768958" y="5443059"/>
            <a:ext cx="6088544" cy="574485"/>
          </a:xfrm>
          <a:prstGeom prst="uturnArrow">
            <a:avLst>
              <a:gd name="adj1" fmla="val 13791"/>
              <a:gd name="adj2" fmla="val 17154"/>
              <a:gd name="adj3" fmla="val 25000"/>
              <a:gd name="adj4" fmla="val 75000"/>
              <a:gd name="adj5" fmla="val 9327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F9AFE70-D11D-421F-9B85-D47C1DAACD76}"/>
              </a:ext>
            </a:extLst>
          </p:cNvPr>
          <p:cNvSpPr txBox="1"/>
          <p:nvPr/>
        </p:nvSpPr>
        <p:spPr>
          <a:xfrm>
            <a:off x="2845455" y="1622381"/>
            <a:ext cx="2178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/>
              <a:t>① </a:t>
            </a:r>
            <a:r>
              <a:rPr kumimoji="1" lang="en-US" altLang="ja-JP" sz="2400" b="1" dirty="0"/>
              <a:t>Game Play</a:t>
            </a:r>
            <a:endParaRPr kumimoji="1" lang="ja-JP" altLang="en-US" sz="2400" b="1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9B6B4B1-6B49-4140-B5E2-01AB9929CCDA}"/>
              </a:ext>
            </a:extLst>
          </p:cNvPr>
          <p:cNvSpPr txBox="1"/>
          <p:nvPr/>
        </p:nvSpPr>
        <p:spPr>
          <a:xfrm>
            <a:off x="4350001" y="6032754"/>
            <a:ext cx="3491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③ </a:t>
            </a:r>
            <a:r>
              <a:rPr lang="en-US" altLang="ja-JP" sz="2400" b="1" dirty="0"/>
              <a:t>Change Front-End</a:t>
            </a:r>
            <a:endParaRPr kumimoji="1" lang="ja-JP" altLang="en-US" sz="2400" b="1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A89C7FB-6E5F-4DF4-8663-9F1C4B728C92}"/>
              </a:ext>
            </a:extLst>
          </p:cNvPr>
          <p:cNvSpPr txBox="1"/>
          <p:nvPr/>
        </p:nvSpPr>
        <p:spPr>
          <a:xfrm>
            <a:off x="6211909" y="1635346"/>
            <a:ext cx="30024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② </a:t>
            </a:r>
            <a:r>
              <a:rPr lang="en-US" altLang="ja-JP" sz="2400" b="1" dirty="0"/>
              <a:t>Score to </a:t>
            </a:r>
            <a:endParaRPr kumimoji="1" lang="ja-JP" altLang="en-US" sz="2400" b="1" dirty="0"/>
          </a:p>
        </p:txBody>
      </p:sp>
      <p:pic>
        <p:nvPicPr>
          <p:cNvPr id="19" name="図 18">
            <a:extLst>
              <a:ext uri="{FF2B5EF4-FFF2-40B4-BE49-F238E27FC236}">
                <a16:creationId xmlns:a16="http://schemas.microsoft.com/office/drawing/2014/main" id="{2B759876-75E1-4C04-BFEC-44D2FB7690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5888" y="1203471"/>
            <a:ext cx="2055045" cy="97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6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679F313-DB50-4F03-8D12-694AD14E7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全体として</a:t>
            </a:r>
            <a:r>
              <a:rPr lang="en-US" altLang="ja-JP" dirty="0"/>
              <a:t>800</a:t>
            </a:r>
            <a:r>
              <a:rPr lang="ja-JP" altLang="en-US" dirty="0"/>
              <a:t>行を超えるコード</a:t>
            </a:r>
            <a:endParaRPr lang="en-US" altLang="ja-JP" dirty="0"/>
          </a:p>
          <a:p>
            <a:r>
              <a:rPr lang="ja-JP" altLang="en-US" dirty="0"/>
              <a:t>全曲全難易度</a:t>
            </a:r>
            <a:r>
              <a:rPr lang="en-US" altLang="ja-JP" dirty="0"/>
              <a:t>(3</a:t>
            </a:r>
            <a:r>
              <a:rPr lang="ja-JP" altLang="en-US" dirty="0"/>
              <a:t>曲</a:t>
            </a:r>
            <a:r>
              <a:rPr lang="en-US" altLang="ja-JP" dirty="0"/>
              <a:t>,{</a:t>
            </a:r>
            <a:r>
              <a:rPr lang="en-US" altLang="ja-JP" dirty="0" err="1"/>
              <a:t>easy,normal,hard</a:t>
            </a:r>
            <a:r>
              <a:rPr lang="en-US" altLang="ja-JP" dirty="0"/>
              <a:t>})</a:t>
            </a:r>
            <a:r>
              <a:rPr lang="ja-JP" altLang="en-US" dirty="0"/>
              <a:t>の譜面作成</a:t>
            </a:r>
            <a:endParaRPr lang="en-US" altLang="ja-JP" dirty="0"/>
          </a:p>
          <a:p>
            <a:r>
              <a:rPr lang="ja-JP" altLang="en-US" dirty="0"/>
              <a:t>プロセスが落ちるエラーも回避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デザイン改良 </a:t>
            </a:r>
            <a:r>
              <a:rPr lang="en-US" altLang="ja-JP" dirty="0"/>
              <a:t>(</a:t>
            </a:r>
            <a:r>
              <a:rPr lang="ja-JP" altLang="en-US" dirty="0"/>
              <a:t>モバイル</a:t>
            </a:r>
            <a:r>
              <a:rPr lang="en-US" altLang="ja-JP" dirty="0"/>
              <a:t>APK</a:t>
            </a:r>
            <a:r>
              <a:rPr lang="ja-JP" altLang="en-US" dirty="0"/>
              <a:t>出力も検討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プロファイラーによる処理落ち確認</a:t>
            </a:r>
            <a:endParaRPr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9DE93BF-84E8-45EC-886E-00A87C48D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115" y="362540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課題</a:t>
            </a:r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5340AC05-E984-4254-8D05-894C039C31C7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/>
              <a:t>まとめ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78131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13961</TotalTime>
  <Words>1012</Words>
  <Application>Microsoft Office PowerPoint</Application>
  <PresentationFormat>ワイド画面</PresentationFormat>
  <Paragraphs>110</Paragraphs>
  <Slides>10</Slides>
  <Notes>10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5" baseType="lpstr">
      <vt:lpstr>-apple-system</vt:lpstr>
      <vt:lpstr>游ゴシック</vt:lpstr>
      <vt:lpstr>游ゴシック Light</vt:lpstr>
      <vt:lpstr>Arial</vt:lpstr>
      <vt:lpstr>Office テーマ</vt:lpstr>
      <vt:lpstr>OOP2グループ3発表</vt:lpstr>
      <vt:lpstr>音ゲーの完成品</vt:lpstr>
      <vt:lpstr>音ゲーの制作過程</vt:lpstr>
      <vt:lpstr>Kivyとは？</vt:lpstr>
      <vt:lpstr>図形の落下プログラム</vt:lpstr>
      <vt:lpstr>当たり判定プログラム</vt:lpstr>
      <vt:lpstr>各曲及び難易度ごとに譜面を生成</vt:lpstr>
      <vt:lpstr>ランキングデータの永続化</vt:lpstr>
      <vt:lpstr>課題</vt:lpstr>
      <vt:lpstr>OOP2グループ3発表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OOP2グループ3発表</dc:title>
  <dc:creator>松井 礼人</dc:creator>
  <cp:lastModifiedBy>松井 礼人</cp:lastModifiedBy>
  <cp:revision>91</cp:revision>
  <dcterms:created xsi:type="dcterms:W3CDTF">2022-01-20T04:56:02Z</dcterms:created>
  <dcterms:modified xsi:type="dcterms:W3CDTF">2022-02-02T14:09:00Z</dcterms:modified>
</cp:coreProperties>
</file>

<file path=docProps/thumbnail.jpeg>
</file>